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1" r:id="rId1"/>
  </p:sldMasterIdLst>
  <p:notesMasterIdLst>
    <p:notesMasterId r:id="rId8"/>
  </p:notesMasterIdLst>
  <p:sldIdLst>
    <p:sldId id="1038" r:id="rId2"/>
    <p:sldId id="1151" r:id="rId3"/>
    <p:sldId id="1154" r:id="rId4"/>
    <p:sldId id="1155" r:id="rId5"/>
    <p:sldId id="1156" r:id="rId6"/>
    <p:sldId id="1046" r:id="rId7"/>
  </p:sldIdLst>
  <p:sldSz cx="9144000" cy="5143500" type="screen16x9"/>
  <p:notesSz cx="6797675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09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18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28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37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463" algn="l" defTabSz="91418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557" algn="l" defTabSz="91418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199649" algn="l" defTabSz="91418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6744" algn="l" defTabSz="91418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5F4FF"/>
    <a:srgbClr val="10CF9B"/>
    <a:srgbClr val="FF0000"/>
    <a:srgbClr val="008000"/>
    <a:srgbClr val="75D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9885" autoAdjust="0"/>
  </p:normalViewPr>
  <p:slideViewPr>
    <p:cSldViewPr>
      <p:cViewPr varScale="1">
        <p:scale>
          <a:sx n="82" d="100"/>
          <a:sy n="82" d="100"/>
        </p:scale>
        <p:origin x="-96" y="-1140"/>
      </p:cViewPr>
      <p:guideLst>
        <p:guide orient="horz" pos="2160"/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227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Проверено </a:t>
            </a:r>
            <a:r>
              <a:rPr lang="ru-RU" dirty="0" smtClean="0"/>
              <a:t>всего- </a:t>
            </a:r>
            <a:r>
              <a:rPr lang="ru-RU" dirty="0"/>
              <a:t>836</a:t>
            </a:r>
          </a:p>
        </c:rich>
      </c:tx>
      <c:layout>
        <c:manualLayout>
          <c:xMode val="edge"/>
          <c:yMode val="edge"/>
          <c:x val="0.33749270574737655"/>
          <c:y val="7.1570147600347148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Проверено организаций - 836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Высокого риска</c:v>
                </c:pt>
                <c:pt idx="1">
                  <c:v>Значительного риска</c:v>
                </c:pt>
                <c:pt idx="2">
                  <c:v>Среднего риска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</c:v>
                </c:pt>
                <c:pt idx="1">
                  <c:v>89</c:v>
                </c:pt>
                <c:pt idx="2">
                  <c:v>743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Times New Roman" pitchFamily="18" charset="0"/>
          <a:cs typeface="Times New Roman" pitchFamily="18" charset="0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F8E1786D-9156-4301-9CB9-23C0E05CDCD2}" type="datetimeFigureOut">
              <a:rPr lang="ru-RU"/>
              <a:pPr>
                <a:defRPr/>
              </a:pPr>
              <a:t>10.12.2024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78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01BBACB0-37CC-4B6A-8266-2121BFA7962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31969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94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86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81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71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63" algn="l" defTabSz="9141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57" algn="l" defTabSz="9141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649" algn="l" defTabSz="9141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744" algn="l" defTabSz="9141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 txBox="1">
            <a:spLocks noGrp="1" noChangeArrowheads="1"/>
          </p:cNvSpPr>
          <p:nvPr/>
        </p:nvSpPr>
        <p:spPr bwMode="auto">
          <a:xfrm>
            <a:off x="3849688" y="9378485"/>
            <a:ext cx="2946400" cy="49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178A611D-4E23-4426-82CD-FA4073C67803}" type="slidenum">
              <a:rPr lang="ru-RU" altLang="ru-RU">
                <a:cs typeface="Arial" charset="0"/>
              </a:rPr>
              <a:pPr algn="r" eaLnBrk="1" hangingPunct="1"/>
              <a:t>1</a:t>
            </a:fld>
            <a:endParaRPr lang="ru-RU" altLang="ru-RU">
              <a:cs typeface="Arial" charset="0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950" y="739775"/>
            <a:ext cx="6584950" cy="3703638"/>
          </a:xfrm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661658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 txBox="1">
            <a:spLocks noGrp="1" noChangeArrowheads="1"/>
          </p:cNvSpPr>
          <p:nvPr/>
        </p:nvSpPr>
        <p:spPr bwMode="auto">
          <a:xfrm>
            <a:off x="3849688" y="9378485"/>
            <a:ext cx="2946400" cy="49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93FCFCE0-3CF9-4BF3-BDB0-7DE9A5A0E8C9}" type="slidenum">
              <a:rPr lang="ru-RU" altLang="ru-RU">
                <a:cs typeface="Arial" charset="0"/>
              </a:rPr>
              <a:pPr algn="r" eaLnBrk="1" hangingPunct="1"/>
              <a:t>6</a:t>
            </a:fld>
            <a:endParaRPr lang="ru-RU" altLang="ru-RU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950" y="739775"/>
            <a:ext cx="6584950" cy="3703638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688507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FC6412-35F7-42D0-97AD-E258D7D10EE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F2CE9F-8AF9-4801-B4A0-76C597867F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33BC69-BF01-4DCB-A3A6-3B5C6B5D4B5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59ECC3-8B83-4E53-8452-A02818C52897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BB3B00-2898-443B-8F73-63E698A82CD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B970EB-46DA-4043-9E43-E62C4D1203C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D54CAA-5917-40DB-84EF-19274BCD920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D2F29-9F5E-44A5-87FE-2E6A8D08B464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pPr>
              <a:defRPr/>
            </a:pPr>
            <a:fld id="{07B36FF4-D11B-4C7E-8A21-21EF561B5A2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BCE5FB-A9DD-4EB4-BAAE-293D04FEDC2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B16814-3725-479F-8FE5-185DD230F36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5357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eaLnBrk="0" hangingPunct="0">
              <a:defRPr/>
            </a:pPr>
            <a:fld id="{2A75AF49-31D6-4441-BB6B-DE5617380F54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eaLnBrk="0" hangingPunct="0">
                <a:defRPr/>
              </a:pPr>
              <a:t>10.12.2024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eaLnBrk="0" hangingPunct="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eaLnBrk="0" hangingPunct="0">
              <a:defRPr/>
            </a:pPr>
            <a:fld id="{B3AEB89C-7EFD-4259-948B-56F1E17BC204}" type="slidenum"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pPr eaLnBrk="0" hangingPunct="0">
                <a:defRPr/>
              </a:pPr>
              <a:t>‹#›</a:t>
            </a:fld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5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24" Type="http://schemas.openxmlformats.org/officeDocument/2006/relationships/image" Target="../media/image22.jpe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microsoft.com/office/2007/relationships/hdphoto" Target="../media/hdphoto1.wdp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-20538"/>
            <a:ext cx="9144000" cy="5143500"/>
          </a:xfrm>
          <a:prstGeom prst="rect">
            <a:avLst/>
          </a:prstGeom>
          <a:gradFill rotWithShape="1">
            <a:gsLst>
              <a:gs pos="0">
                <a:srgbClr val="9999FF"/>
              </a:gs>
              <a:gs pos="100000">
                <a:srgbClr val="0033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0417" tIns="35210" rIns="70417" bIns="35210" anchor="ctr"/>
          <a:lstStyle/>
          <a:p>
            <a:pPr defTabSz="696913" eaLnBrk="1" hangingPunct="1"/>
            <a:endParaRPr lang="ru-RU" altLang="ru-RU"/>
          </a:p>
        </p:txBody>
      </p:sp>
      <p:pic>
        <p:nvPicPr>
          <p:cNvPr id="2051" name="Picture 41" descr="флаг МЧС4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-41154"/>
            <a:ext cx="1800200" cy="14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Rectangle 40"/>
          <p:cNvSpPr>
            <a:spLocks noChangeArrowheads="1"/>
          </p:cNvSpPr>
          <p:nvPr/>
        </p:nvSpPr>
        <p:spPr bwMode="auto">
          <a:xfrm>
            <a:off x="0" y="2283718"/>
            <a:ext cx="9144000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412" tIns="35208" rIns="70412" bIns="35208"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результатах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реализации поручения Президента РФ от 21.01.2024 № Пр-107</a:t>
            </a:r>
          </a:p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проведении внеплановых проверок и внеплановых контрольных (надзорных) мероприятий </a:t>
            </a:r>
            <a:endParaRPr lang="ru-RU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области гражданской обороны</a:t>
            </a:r>
          </a:p>
        </p:txBody>
      </p:sp>
      <p:pic>
        <p:nvPicPr>
          <p:cNvPr id="2053" name="Picture 46"/>
          <p:cNvPicPr preferRelativeResize="0">
            <a:picLocks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7661" y="51470"/>
            <a:ext cx="1372730" cy="1225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1" descr="H:\Александровский район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3429000"/>
            <a:ext cx="609600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2" descr="H:\г. Владимир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3429000"/>
            <a:ext cx="59213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3" descr="H:\Вязниковский район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3429000"/>
            <a:ext cx="65881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4" descr="H:\г.Гусь-Хрустальный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3429000"/>
            <a:ext cx="638175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5" descr="H:\Гусь-Хрустальный район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3429000"/>
            <a:ext cx="615950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6" descr="H:\Гороховецкий район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29000"/>
            <a:ext cx="64611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7" descr="H:\Камешковский район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3429000"/>
            <a:ext cx="644525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8" descr="H:\Киржачский район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3429000"/>
            <a:ext cx="641350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9" descr="H:\Ковровский район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3429000"/>
            <a:ext cx="636587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0" descr="H:\г. Ковров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3429000"/>
            <a:ext cx="6397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1" descr="H:\Кольчугинский район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4262438"/>
            <a:ext cx="598487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2" descr="H:\Меленковский район.jp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188" y="4260850"/>
            <a:ext cx="5953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3" descr="H:\о. Муром и Муромский район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1388" y="4260850"/>
            <a:ext cx="661987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7" name="Picture 15" descr="H:\Собинский район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813" y="4286250"/>
            <a:ext cx="642937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8" name="Picture 16" descr="H:\Судогодский район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4286250"/>
            <a:ext cx="642938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9" name="Picture 17" descr="H:\Суздальский район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438" y="4286250"/>
            <a:ext cx="642937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0" name="Picture 18" descr="H:\Юрьев-Польский район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0" y="4286250"/>
            <a:ext cx="642938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1" name="Picture 19" descr="H:\ЗАТО г. Радужный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4264025"/>
            <a:ext cx="606425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2" name="Picture 20" descr="H:\Coats_of_arms_of_Petushinsky_district_(Vladimir_Region).jp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4257675"/>
            <a:ext cx="642938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3" name="Picture 14" descr="H:\Селивановский район.jpg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62438"/>
            <a:ext cx="642938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40"/>
          <p:cNvSpPr>
            <a:spLocks noChangeArrowheads="1"/>
          </p:cNvSpPr>
          <p:nvPr/>
        </p:nvSpPr>
        <p:spPr bwMode="auto">
          <a:xfrm>
            <a:off x="0" y="489496"/>
            <a:ext cx="9144000" cy="1794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412" tIns="35208" rIns="70412" bIns="35208"/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Доклад</a:t>
            </a:r>
          </a:p>
          <a:p>
            <a:pPr algn="ctr">
              <a:lnSpc>
                <a:spcPct val="90000"/>
              </a:lnSpc>
            </a:pPr>
            <a:endParaRPr lang="ru-RU" sz="105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Начальника отделения надзорных мероприятий в области ГО, 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защиты населения и территорий от ЧС 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управления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надзорной деятельности и профилактической работы 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Главного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управления МЧС России по Владимирской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области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капитана внутренней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службы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Н.С. Карева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90596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0"/>
            <a:ext cx="9150524" cy="55552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поручение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Президента РФ от 21.01.2024 №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Пр-107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520" y="771550"/>
            <a:ext cx="2892440" cy="40900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771551"/>
            <a:ext cx="2892440" cy="40900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055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0"/>
            <a:ext cx="9150524" cy="55552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Количество проверенных организаций, отнесенных к категории риска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071198728"/>
              </p:ext>
            </p:extLst>
          </p:nvPr>
        </p:nvGraphicFramePr>
        <p:xfrm>
          <a:off x="755576" y="555526"/>
          <a:ext cx="808856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1895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0"/>
            <a:ext cx="9150524" cy="55552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Типовые нарушения  в области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гражданской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обороны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6060" y="987574"/>
            <a:ext cx="851641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отношении имеющихся защитных сооружений гражданской обороны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не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осуществляются мероприятия по поддержанию их в состоянии готовности к приему укрываемых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отсутствует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Положение об организации и ведении гражданской обороны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отсутствует План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основных мероприятий в области ГО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обеспечено обучение и подготовка соответствующих должностных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лиц;</a:t>
            </a:r>
          </a:p>
          <a:p>
            <a:pPr marL="285750" indent="-285750" algn="just">
              <a:buFontTx/>
              <a:buChar char="-"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организована работа по повышению устойчивости функционирования;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8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0"/>
            <a:ext cx="9150524" cy="555526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65000"/>
                  <a:tint val="66000"/>
                  <a:satMod val="160000"/>
                </a:schemeClr>
              </a:gs>
              <a:gs pos="50000">
                <a:schemeClr val="bg1">
                  <a:lumMod val="65000"/>
                  <a:tint val="44500"/>
                  <a:satMod val="160000"/>
                </a:schemeClr>
              </a:gs>
              <a:gs pos="100000">
                <a:schemeClr val="bg1">
                  <a:lumMod val="65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noFill/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Основные требования к организациям в области гражданской обороны 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771550"/>
            <a:ext cx="885698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Федеральный закон </a:t>
            </a:r>
            <a:r>
              <a:rPr lang="ru-RU" sz="21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от 12.02.1998 № 28-ФЗ «О гражданской обороне»</a:t>
            </a:r>
            <a:endParaRPr lang="ru-RU" sz="21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203598"/>
            <a:ext cx="85164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Статья 9. Полномочия организаций в области гражданской обороны: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1563638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- планируют и организуют проведение мероприятий по гражданской обороне;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- проводят мероприятия по поддержанию своего устойчивого функционирования в военное время;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- осуществляют подготовку своих работников в области гражданской обороны;</a:t>
            </a: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- создают и содержат в целях гражданской обороны запасы материально-технических, продовольственных, медицинских и иных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средств;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- организации, отнесенные в установленном порядке к категориям по гражданской обороне, создают и поддерживают в состоянии готовности нештатные формирования по обеспечению выполнения мероприятий по гражданской обороне.</a:t>
            </a:r>
          </a:p>
        </p:txBody>
      </p:sp>
    </p:spTree>
    <p:extLst>
      <p:ext uri="{BB962C8B-B14F-4D97-AF65-F5344CB8AC3E}">
        <p14:creationId xmlns:p14="http://schemas.microsoft.com/office/powerpoint/2010/main" val="299508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9999FF"/>
              </a:gs>
              <a:gs pos="100000">
                <a:srgbClr val="00339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70417" tIns="35210" rIns="70417" bIns="35210" anchor="ctr"/>
          <a:lstStyle/>
          <a:p>
            <a:pPr defTabSz="696913" eaLnBrk="1" hangingPunct="1"/>
            <a:endParaRPr lang="ru-RU" altLang="ru-RU"/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4224338" y="4732338"/>
            <a:ext cx="2593975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746" tIns="37872" rIns="75746" bIns="37872"/>
          <a:lstStyle/>
          <a:p>
            <a:pPr defTabSz="747713" eaLnBrk="1" hangingPunct="1">
              <a:spcBef>
                <a:spcPct val="20000"/>
              </a:spcBef>
            </a:pPr>
            <a:endParaRPr lang="ru-RU" altLang="ru-RU" b="1">
              <a:solidFill>
                <a:schemeClr val="bg1"/>
              </a:solidFill>
            </a:endParaRPr>
          </a:p>
        </p:txBody>
      </p:sp>
      <p:sp>
        <p:nvSpPr>
          <p:cNvPr id="9220" name="Rectangle 40"/>
          <p:cNvSpPr>
            <a:spLocks noChangeArrowheads="1"/>
          </p:cNvSpPr>
          <p:nvPr/>
        </p:nvSpPr>
        <p:spPr bwMode="auto">
          <a:xfrm>
            <a:off x="0" y="2336800"/>
            <a:ext cx="9144000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0412" tIns="35208" rIns="70412" bIns="35208"/>
          <a:lstStyle/>
          <a:p>
            <a:pPr algn="ctr" eaLnBrk="1" hangingPunct="1">
              <a:spcBef>
                <a:spcPct val="20000"/>
              </a:spcBef>
            </a:pPr>
            <a:r>
              <a:rPr lang="ru-RU" altLang="ru-RU" sz="2400">
                <a:solidFill>
                  <a:srgbClr val="FFFFFF"/>
                </a:solidFill>
              </a:rPr>
              <a:t>ДОКЛАД ЗАКОНЧИЛ!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2400">
                <a:solidFill>
                  <a:srgbClr val="FFFFFF"/>
                </a:solidFill>
              </a:rPr>
              <a:t>СПАСИБО ЗА ВНИМАНИЕ!</a:t>
            </a:r>
          </a:p>
        </p:txBody>
      </p:sp>
      <p:pic>
        <p:nvPicPr>
          <p:cNvPr id="7" name="Picture 41" descr="флаг МЧС4"/>
          <p:cNvPicPr preferRelativeResize="0">
            <a:picLocks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5169" y="-146299"/>
            <a:ext cx="2928937" cy="228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6"/>
          <p:cNvPicPr preferRelativeResize="0">
            <a:picLocks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87313"/>
            <a:ext cx="2160588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79493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22818</TotalTime>
  <Words>254</Words>
  <Application>Microsoft Office PowerPoint</Application>
  <PresentationFormat>Экран (16:9)</PresentationFormat>
  <Paragraphs>36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Bo4arov_IAO</dc:creator>
  <cp:lastModifiedBy>Кузнецов</cp:lastModifiedBy>
  <cp:revision>3960</cp:revision>
  <cp:lastPrinted>2018-11-09T09:14:34Z</cp:lastPrinted>
  <dcterms:created xsi:type="dcterms:W3CDTF">2011-07-08T12:44:34Z</dcterms:created>
  <dcterms:modified xsi:type="dcterms:W3CDTF">2024-12-10T13:49:45Z</dcterms:modified>
</cp:coreProperties>
</file>